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0C05100-ECA1-4F8A-A3E5-3C4E9E04E908}">
  <a:tblStyle styleId="{30C05100-ECA1-4F8A-A3E5-3C4E9E04E90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5PkCo-sfx3uD26ftdbYfYCKYcTqFx7MPmCS9jVvB4lo/copy" TargetMode="External"/><Relationship Id="rId11" Type="http://schemas.openxmlformats.org/officeDocument/2006/relationships/image" Target="../media/image2.png"/><Relationship Id="rId10" Type="http://schemas.openxmlformats.org/officeDocument/2006/relationships/hyperlink" Target="https://docs.google.com/presentation/d/1cVo2Bf4qa2LNYEnngibec2kULG3elS1_MeeneZ84zH8/copy" TargetMode="External"/><Relationship Id="rId9" Type="http://schemas.openxmlformats.org/officeDocument/2006/relationships/hyperlink" Target="https://docs.google.com/presentation/d/15PkCo-sfx3uD26ftdbYfYCKYcTqFx7MPmCS9jVvB4lo/copy" TargetMode="External"/><Relationship Id="rId5" Type="http://schemas.openxmlformats.org/officeDocument/2006/relationships/hyperlink" Target="https://docs.google.com/presentation/d/13zROVS5OTyMWFO7bSkV-XUYVZ2hEEx0L9_KBcROujT8/copy" TargetMode="External"/><Relationship Id="rId6" Type="http://schemas.openxmlformats.org/officeDocument/2006/relationships/hyperlink" Target="https://docs.google.com/presentation/d/1csL1jNPPfRoMuegbrP1Mf7m6lIUVFd8PJn_U0pdHhj0/copy" TargetMode="External"/><Relationship Id="rId7" Type="http://schemas.openxmlformats.org/officeDocument/2006/relationships/hyperlink" Target="https://docs.google.com/presentation/d/11DX3e5OHmVWIiYRvbVLpFg41c7aGSSzhFrQvAWwypLI/copy" TargetMode="External"/><Relationship Id="rId8" Type="http://schemas.openxmlformats.org/officeDocument/2006/relationships/hyperlink" Target="https://docs.google.com/presentation/d/1oYgG7noCPG3OBNbNoKGR0ZfvhJs3sLFbe5JgBwz1S0g/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3zROVS5OTyMWFO7bSkV-XUYVZ2hEEx0L9_KBcROujT8/copy" TargetMode="External"/><Relationship Id="rId5" Type="http://schemas.openxmlformats.org/officeDocument/2006/relationships/hyperlink" Target="https://docs.google.com/presentation/d/1csL1jNPPfRoMuegbrP1Mf7m6lIUVFd8PJn_U0pdHhj0/copy" TargetMode="External"/><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{30C05100-ECA1-4F8A-A3E5-3C4E9E04E908}</a:tableStyleId>
              </a:tblPr>
              <a:tblGrid>
                <a:gridCol w="1458775"/>
                <a:gridCol w="3684800"/>
                <a:gridCol w="3910450"/>
              </a:tblGrid>
              <a:tr h="3685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8: Disease in the Revolutionary War</a:t>
                      </a:r>
                      <a:endParaRPr b="1">
                        <a:latin typeface="Inter"/>
                        <a:ea typeface="Inter"/>
                        <a:cs typeface="Inter"/>
                        <a:sym typeface="Inter"/>
                      </a:endParaRPr>
                    </a:p>
                  </a:txBody>
                  <a:tcPr marT="91425" marB="91425" marR="91425" marL="91425"/>
                </a:tc>
                <a:tc hMerge="1"/>
              </a:tr>
              <a:tr h="5386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How did disease, and George Washington’s response to disease impact the Revolutionary War?</a:t>
                      </a:r>
                      <a:endParaRPr sz="1200">
                        <a:solidFill>
                          <a:schemeClr val="dk1"/>
                        </a:solidFill>
                        <a:latin typeface="Inter"/>
                        <a:ea typeface="Inter"/>
                        <a:cs typeface="Inter"/>
                        <a:sym typeface="Inter"/>
                      </a:endParaRPr>
                    </a:p>
                  </a:txBody>
                  <a:tcPr marT="91425" marB="91425" marR="91425" marL="91425"/>
                </a:tc>
                <a:tc hMerge="1"/>
              </a:tr>
              <a:tr h="3543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7.27, 7.29, 7.30</a:t>
                      </a:r>
                      <a:endParaRPr sz="1200">
                        <a:solidFill>
                          <a:schemeClr val="dk1"/>
                        </a:solidFill>
                        <a:latin typeface="Inter"/>
                        <a:ea typeface="Inter"/>
                        <a:cs typeface="Inter"/>
                        <a:sym typeface="Inter"/>
                      </a:endParaRPr>
                    </a:p>
                  </a:txBody>
                  <a:tcPr marT="91425" marB="91425" marR="91425" marL="91425"/>
                </a:tc>
                <a:tc hMerge="1"/>
              </a:tr>
              <a:tr h="5386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1907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Disease in the Revolutionary War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0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a:t>
                      </a:r>
                      <a:r>
                        <a:rPr lang="en" sz="1200">
                          <a:solidFill>
                            <a:schemeClr val="dk1"/>
                          </a:solidFill>
                          <a:latin typeface="Inter"/>
                          <a:ea typeface="Inter"/>
                          <a:cs typeface="Inter"/>
                          <a:sym typeface="Inter"/>
                        </a:rPr>
                        <a:t>Smallpox</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solidFill>
                            <a:schemeClr val="dk1"/>
                          </a:solidFill>
                          <a:latin typeface="Inter"/>
                          <a:ea typeface="Inter"/>
                          <a:cs typeface="Inter"/>
                          <a:sym typeface="Inter"/>
                        </a:rPr>
                        <a:t>A-Z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06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745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Provide students time to preview the Topic 3 Supporting questions within the </a:t>
                      </a:r>
                      <a:r>
                        <a:rPr lang="en" sz="1200" u="sng">
                          <a:solidFill>
                            <a:schemeClr val="accent5"/>
                          </a:solidFill>
                          <a:latin typeface="Inter"/>
                          <a:ea typeface="Inter"/>
                          <a:cs typeface="Inter"/>
                          <a:sym typeface="Inter"/>
                          <a:hlinkClick r:id="rId10">
                            <a:extLst>
                              <a:ext uri="{A12FA001-AC4F-418D-AE19-62706E023703}">
                                <ahyp:hlinkClr val="tx"/>
                              </a:ext>
                            </a:extLst>
                          </a:hlinkClick>
                        </a:rPr>
                        <a:t>Unit 4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400">
                <a:tc vMerge="1"/>
                <a:tc>
                  <a:txBody>
                    <a:bodyPr/>
                    <a:lstStyle/>
                    <a:p>
                      <a:pPr indent="0" lvl="0" marL="3048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to page 6: Unit 4- Topic 3 Supporting Questions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“K” and “W” for each of the supporting questions for Unit 4- Topic 3</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American Revolution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{30C05100-ECA1-4F8A-A3E5-3C4E9E04E908}</a:tableStyleId>
              </a:tblPr>
              <a:tblGrid>
                <a:gridCol w="1458775"/>
                <a:gridCol w="3684800"/>
                <a:gridCol w="3910450"/>
              </a:tblGrid>
              <a:tr h="2764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8: Disease in the Revolutionary War - Continued</a:t>
                      </a:r>
                      <a:endParaRPr b="1">
                        <a:solidFill>
                          <a:schemeClr val="dk1"/>
                        </a:solidFill>
                        <a:latin typeface="Inter"/>
                        <a:ea typeface="Inter"/>
                        <a:cs typeface="Inter"/>
                        <a:sym typeface="Inter"/>
                      </a:endParaRPr>
                    </a:p>
                  </a:txBody>
                  <a:tcPr marT="91425" marB="91425" marR="91425" marL="91425"/>
                </a:tc>
                <a:tc hMerge="1"/>
              </a:tr>
              <a:tr h="726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Often times, non-battle deaths in a war can be overlooked. In the case of the Revolutionary War, many scholars agree that more soldiers died from disease than from battle. Students will read about the context of disease and immunizations using the </a:t>
                      </a:r>
                      <a:r>
                        <a:rPr lang="en" sz="1200" u="sng">
                          <a:solidFill>
                            <a:schemeClr val="hlink"/>
                          </a:solidFill>
                          <a:latin typeface="Inter"/>
                          <a:ea typeface="Inter"/>
                          <a:cs typeface="Inter"/>
                          <a:sym typeface="Inter"/>
                          <a:hlinkClick r:id="rId4"/>
                        </a:rPr>
                        <a:t>Disease in the Revolutionary War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0208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read, annotate, ask questions, and answer the text-based question that accompany the reading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ask questions, and engage with the contextual reading on disease in the Revolutionary War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Annotate the text during reading, answering the text-based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56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a:t>
                      </a:r>
                      <a:r>
                        <a:rPr b="1" lang="en" sz="1300">
                          <a:solidFill>
                            <a:schemeClr val="dk1"/>
                          </a:solidFill>
                          <a:latin typeface="Inter"/>
                          <a:ea typeface="Inter"/>
                          <a:cs typeface="Inter"/>
                          <a:sym typeface="Inter"/>
                        </a:rPr>
                        <a:t>CTIVITY 3-</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activity comes from Mt. Vernon and explores George Washington’s decisions and contributions to the war as it relates to disease. They will conduct document analysis on a letter from Washington, where he initiated the first ever mass immunization campaign in what became the United States.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93225">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worksheet pages 2-3 or to the Thinking Nation platform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 reading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Inoculation letter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270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in which they reflect on their learnings from the day using a quickwrite. </a:t>
                      </a:r>
                      <a:r>
                        <a:rPr lang="en" sz="1200">
                          <a:solidFill>
                            <a:schemeClr val="dk1"/>
                          </a:solidFill>
                          <a:latin typeface="Inter"/>
                          <a:ea typeface="Inter"/>
                          <a:cs typeface="Inter"/>
                          <a:sym typeface="Inter"/>
                        </a:rPr>
                        <a:t>The goal of this conclusion is for students to consider the historical significance of Washington’s letter, thus students must discuss the following question: “Why is Washington’s letter historically significant?”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948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provide instructions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time, facilitate discussion around the question, “Why is Washington’s letter historically significant?”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 in 3-5 sentences.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time, s</a:t>
                      </a:r>
                      <a:r>
                        <a:rPr lang="en" sz="1200">
                          <a:solidFill>
                            <a:schemeClr val="dk1"/>
                          </a:solidFill>
                          <a:latin typeface="Inter"/>
                          <a:ea typeface="Inter"/>
                          <a:cs typeface="Inter"/>
                          <a:sym typeface="Inter"/>
                        </a:rPr>
                        <a:t>hare, discuss, and ask questions about the historical significance of Washington’s letter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American Revolution: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